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5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 anchorCtr="0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fld id="{8037697A-2C48-4819-A5BC-75F43C75A164}" type="datetimeFigureOut">
              <a:rPr lang="en-US" smtClean="0"/>
              <a:pPr/>
              <a:t>1/5/2011</a:t>
            </a:fld>
            <a:endParaRPr lang="en-US" dirty="0" smtClean="0"/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pPr algn="r"/>
            <a:fld id="{47E06F9A-4543-41A4-9BCA-BFDDC4CB11EA}" type="slidenum">
              <a:rPr lang="en-US" smtClean="0"/>
              <a:pPr algn="r"/>
              <a:t>‹#›</a:t>
            </a:fld>
            <a:endParaRPr lang="en-US" dirty="0" smtClean="0"/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endParaRPr lang="en-US" dirty="0" smtClean="0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 anchor="b">
            <a:normAutofit/>
          </a:bodyPr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 anchor="t"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8840"/>
            <a:ext cx="2133600" cy="365760"/>
          </a:xfrm>
        </p:spPr>
        <p:txBody>
          <a:bodyPr/>
          <a:lstStyle/>
          <a:p>
            <a:fld id="{8037697A-2C48-4819-A5BC-75F43C75A164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8840"/>
            <a:ext cx="28956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8840"/>
            <a:ext cx="2133600" cy="365760"/>
          </a:xfrm>
        </p:spPr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lIns="91440" rIns="91440" anchor="ctr">
            <a:noAutofit/>
          </a:bodyPr>
          <a:lstStyle>
            <a:lvl1pPr algn="ctr">
              <a:defRPr sz="3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 anchor="b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740812" y="794822"/>
            <a:ext cx="3960051" cy="5294376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ru-RU" sz="2000" smtClean="0"/>
              <a:t>Вставка рисунка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7697A-2C48-4819-A5BC-75F43C75A164}" type="datetimeFigureOut">
              <a:rPr lang="en-US" smtClean="0"/>
              <a:pPr/>
              <a:t>1/5/2011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06F9A-4543-41A4-9BCA-BFDDC4CB11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 sz="1200"/>
            </a:pPr>
            <a:fld id="{8037697A-2C48-4819-A5BC-75F43C75A164}" type="datetimeFigureOut">
              <a:rPr lang="en-US" smtClean="0"/>
              <a:pPr>
                <a:defRPr sz="1200"/>
              </a:pPr>
              <a:t>1/5/2011</a:t>
            </a:fld>
            <a:endParaRPr b="0">
              <a:solidFill>
                <a:schemeClr val="tx2"/>
              </a:solidFill>
            </a:endParaRPr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4404"/>
            <a:ext cx="2895600" cy="36576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 sz="1200"/>
            </a:pPr>
            <a:endParaRPr b="0">
              <a:solidFill>
                <a:schemeClr val="tx2"/>
              </a:solidFill>
            </a:endParaRPr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 sz="1200"/>
            </a:pPr>
            <a:fld id="{47E06F9A-4543-41A4-9BCA-BFDDC4CB11EA}" type="slidenum">
              <a:rPr lang="en-US" smtClean="0"/>
              <a:pPr>
                <a:defRPr sz="1200"/>
              </a:pPr>
              <a:t>‹#›</a:t>
            </a:fld>
            <a:endParaRPr b="0" dirty="0">
              <a:solidFill>
                <a:schemeClr val="tx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53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/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4320" algn="l" eaLnBrk="1" hangingPunct="1"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952" indent="-228600" algn="l" eaLnBrk="1" hangingPunct="1"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3272" indent="-228600" algn="l" eaLnBrk="1" hangingPunct="1">
        <a:buClr>
          <a:schemeClr val="accent3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8448" indent="-228600" algn="l" eaLnBrk="1" hangingPunct="1">
        <a:buClr>
          <a:schemeClr val="accent4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554480" indent="-228600" algn="l" eaLnBrk="1" hangingPunct="1">
        <a:buClr>
          <a:schemeClr val="accent5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slide" Target="slide2.xml"/><Relationship Id="rId4" Type="http://schemas.openxmlformats.org/officeDocument/2006/relationships/slide" Target="slide10.xml"/><Relationship Id="rId9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slide" Target="slide2.xml"/><Relationship Id="rId4" Type="http://schemas.openxmlformats.org/officeDocument/2006/relationships/slide" Target="slide10.xml"/><Relationship Id="rId9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slide" Target="slide2.xml"/><Relationship Id="rId4" Type="http://schemas.openxmlformats.org/officeDocument/2006/relationships/slide" Target="slide10.xml"/><Relationship Id="rId9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" Target="slide9.xml"/><Relationship Id="rId7" Type="http://schemas.openxmlformats.org/officeDocument/2006/relationships/slide" Target="slide1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10" Type="http://schemas.openxmlformats.org/officeDocument/2006/relationships/slide" Target="slide2.xml"/><Relationship Id="rId4" Type="http://schemas.openxmlformats.org/officeDocument/2006/relationships/slide" Target="slide10.xml"/><Relationship Id="rId9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ifpark.su/SML.ht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slide" Target="slide5.xml"/><Relationship Id="rId7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9.xml"/><Relationship Id="rId4" Type="http://schemas.openxmlformats.org/officeDocument/2006/relationships/slide" Target="slide5.xml"/><Relationship Id="rId9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9.xml"/><Relationship Id="rId4" Type="http://schemas.openxmlformats.org/officeDocument/2006/relationships/slide" Target="slide5.xml"/><Relationship Id="rId9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9.xml"/><Relationship Id="rId4" Type="http://schemas.openxmlformats.org/officeDocument/2006/relationships/slide" Target="slide5.xml"/><Relationship Id="rId9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gif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10" Type="http://schemas.openxmlformats.org/officeDocument/2006/relationships/slide" Target="slide9.xml"/><Relationship Id="rId4" Type="http://schemas.openxmlformats.org/officeDocument/2006/relationships/slide" Target="slide5.xml"/><Relationship Id="rId9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slide" Target="slide10.xml"/><Relationship Id="rId7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496"/>
            <a:ext cx="7772400" cy="1097854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К УМК К.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Кауфман,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М.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Кауфман</a:t>
            </a:r>
            <a:b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</a:b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«</a:t>
            </a: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Happy English7.ru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»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Артикль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2910" y="4286256"/>
            <a:ext cx="785818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 smtClean="0">
                <a:solidFill>
                  <a:srgbClr val="008000"/>
                </a:solidFill>
              </a:rPr>
              <a:t>Г.Ф. Полушкина</a:t>
            </a:r>
          </a:p>
          <a:p>
            <a:pPr algn="ctr"/>
            <a:r>
              <a:rPr lang="ru-RU" sz="1900" b="1" dirty="0" smtClean="0">
                <a:solidFill>
                  <a:srgbClr val="008000"/>
                </a:solidFill>
              </a:rPr>
              <a:t>Учитель английского языка</a:t>
            </a:r>
          </a:p>
          <a:p>
            <a:pPr algn="ctr"/>
            <a:r>
              <a:rPr lang="ru-RU" sz="1900" b="1" dirty="0" smtClean="0">
                <a:solidFill>
                  <a:srgbClr val="008000"/>
                </a:solidFill>
              </a:rPr>
              <a:t>ГОУ «Лицей естественных наук города Кирова»</a:t>
            </a:r>
          </a:p>
          <a:p>
            <a:pPr algn="ctr"/>
            <a:r>
              <a:rPr lang="ru-RU" sz="1900" b="1" dirty="0" smtClean="0">
                <a:solidFill>
                  <a:srgbClr val="008000"/>
                </a:solidFill>
              </a:rPr>
              <a:t>Кировская область</a:t>
            </a:r>
          </a:p>
          <a:p>
            <a:pPr algn="ctr"/>
            <a:r>
              <a:rPr lang="ru-RU" sz="1900" b="1" dirty="0" smtClean="0">
                <a:solidFill>
                  <a:srgbClr val="008000"/>
                </a:solidFill>
              </a:rPr>
              <a:t>2010</a:t>
            </a:r>
            <a:endParaRPr lang="ru-RU" sz="1900" b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Exercise 2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1500174"/>
            <a:ext cx="7286676" cy="42862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Use the, - (no article)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1785918" y="2357430"/>
            <a:ext cx="685776" cy="61435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hlinkClick r:id="rId3" action="ppaction://hlinksldjump"/>
              </a:rPr>
              <a:t>1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3000364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dirty="0" smtClean="0">
                <a:solidFill>
                  <a:schemeClr val="accent4">
                    <a:lumMod val="50000"/>
                  </a:schemeClr>
                </a:solidFill>
                <a:hlinkClick r:id="rId4" action="ppaction://hlinksldjump"/>
              </a:rPr>
              <a:t>2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4214810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5" action="ppaction://hlinksldjump"/>
              </a:rPr>
              <a:t>3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5429256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6" action="ppaction://hlinksldjump"/>
              </a:rPr>
              <a:t>4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6572264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7" action="ppaction://hlinksldjump"/>
              </a:rPr>
              <a:t>5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3143240" y="5643578"/>
            <a:ext cx="1071570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4929190" y="5643578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3429000"/>
            <a:ext cx="7286676" cy="78581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2. … Amazon is a river in South America.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" name="Рисунок 23" descr="да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802" y="4429132"/>
            <a:ext cx="1190633" cy="1071570"/>
          </a:xfrm>
          <a:prstGeom prst="rect">
            <a:avLst/>
          </a:prstGeom>
        </p:spPr>
      </p:pic>
      <p:pic>
        <p:nvPicPr>
          <p:cNvPr id="26" name="Рисунок 25" descr="нет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4429132"/>
            <a:ext cx="1071567" cy="1071567"/>
          </a:xfrm>
          <a:prstGeom prst="rect">
            <a:avLst/>
          </a:prstGeom>
        </p:spPr>
      </p:pic>
      <p:sp>
        <p:nvSpPr>
          <p:cNvPr id="18" name="Прямоугольник 17">
            <a:hlinkClick r:id="rId10" action="ppaction://hlinksldjump"/>
          </p:cNvPr>
          <p:cNvSpPr/>
          <p:nvPr/>
        </p:nvSpPr>
        <p:spPr>
          <a:xfrm>
            <a:off x="7500958" y="500042"/>
            <a:ext cx="42862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Exercise 2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1500174"/>
            <a:ext cx="7286676" cy="42862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Use the, - (no article)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1785918" y="2357430"/>
            <a:ext cx="685776" cy="61435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hlinkClick r:id="rId3" action="ppaction://hlinksldjump"/>
              </a:rPr>
              <a:t>1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3000364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dirty="0" smtClean="0">
                <a:solidFill>
                  <a:schemeClr val="accent4">
                    <a:lumMod val="50000"/>
                  </a:schemeClr>
                </a:solidFill>
                <a:hlinkClick r:id="rId4" action="ppaction://hlinksldjump"/>
              </a:rPr>
              <a:t>2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4214810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5" action="ppaction://hlinksldjump"/>
              </a:rPr>
              <a:t>3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5429256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6" action="ppaction://hlinksldjump"/>
              </a:rPr>
              <a:t>4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6572264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7" action="ppaction://hlinksldjump"/>
              </a:rPr>
              <a:t>5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3143240" y="5643578"/>
            <a:ext cx="1071570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4929190" y="5643578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3429000"/>
            <a:ext cx="7286676" cy="78581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. … Lake Superior is the largest of the five Great Lakes of North America.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" name="Рисунок 23" descr="да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14876" y="4429132"/>
            <a:ext cx="1190633" cy="1071570"/>
          </a:xfrm>
          <a:prstGeom prst="rect">
            <a:avLst/>
          </a:prstGeom>
        </p:spPr>
      </p:pic>
      <p:pic>
        <p:nvPicPr>
          <p:cNvPr id="26" name="Рисунок 25" descr="нет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40" y="4429132"/>
            <a:ext cx="1071567" cy="1071567"/>
          </a:xfrm>
          <a:prstGeom prst="rect">
            <a:avLst/>
          </a:prstGeom>
        </p:spPr>
      </p:pic>
      <p:sp>
        <p:nvSpPr>
          <p:cNvPr id="18" name="Прямоугольник 17">
            <a:hlinkClick r:id="rId10" action="ppaction://hlinksldjump"/>
          </p:cNvPr>
          <p:cNvSpPr/>
          <p:nvPr/>
        </p:nvSpPr>
        <p:spPr>
          <a:xfrm>
            <a:off x="7500958" y="500042"/>
            <a:ext cx="42862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Exercise 2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1500174"/>
            <a:ext cx="7286676" cy="42862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Use the, - (no article)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1785918" y="2357430"/>
            <a:ext cx="685776" cy="61435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hlinkClick r:id="rId3" action="ppaction://hlinksldjump"/>
              </a:rPr>
              <a:t>1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3000364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dirty="0" smtClean="0">
                <a:solidFill>
                  <a:schemeClr val="accent4">
                    <a:lumMod val="50000"/>
                  </a:schemeClr>
                </a:solidFill>
                <a:hlinkClick r:id="rId4" action="ppaction://hlinksldjump"/>
              </a:rPr>
              <a:t>2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4214810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5" action="ppaction://hlinksldjump"/>
              </a:rPr>
              <a:t>3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5429256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6" action="ppaction://hlinksldjump"/>
              </a:rPr>
              <a:t>4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6572264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7" action="ppaction://hlinksldjump"/>
              </a:rPr>
              <a:t>5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3143240" y="5643578"/>
            <a:ext cx="1071570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4929190" y="5643578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3429000"/>
            <a:ext cx="7286676" cy="78581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4. … Panama Channel is between North America and South America.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" name="Рисунок 23" descr="да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802" y="4429132"/>
            <a:ext cx="1190633" cy="1071570"/>
          </a:xfrm>
          <a:prstGeom prst="rect">
            <a:avLst/>
          </a:prstGeom>
        </p:spPr>
      </p:pic>
      <p:pic>
        <p:nvPicPr>
          <p:cNvPr id="26" name="Рисунок 25" descr="нет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4429132"/>
            <a:ext cx="1071567" cy="1071567"/>
          </a:xfrm>
          <a:prstGeom prst="rect">
            <a:avLst/>
          </a:prstGeom>
        </p:spPr>
      </p:pic>
      <p:sp>
        <p:nvSpPr>
          <p:cNvPr id="18" name="Прямоугольник 17">
            <a:hlinkClick r:id="rId10" action="ppaction://hlinksldjump"/>
          </p:cNvPr>
          <p:cNvSpPr/>
          <p:nvPr/>
        </p:nvSpPr>
        <p:spPr>
          <a:xfrm>
            <a:off x="7500958" y="500042"/>
            <a:ext cx="42862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Exercise 2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1500174"/>
            <a:ext cx="7286676" cy="42862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Use the, - (no article)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1785918" y="2357430"/>
            <a:ext cx="685776" cy="61435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hlinkClick r:id="rId3" action="ppaction://hlinksldjump"/>
              </a:rPr>
              <a:t>1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3000364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dirty="0" smtClean="0">
                <a:solidFill>
                  <a:schemeClr val="accent4">
                    <a:lumMod val="50000"/>
                  </a:schemeClr>
                </a:solidFill>
                <a:hlinkClick r:id="rId4" action="ppaction://hlinksldjump"/>
              </a:rPr>
              <a:t>2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4214810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5" action="ppaction://hlinksldjump"/>
              </a:rPr>
              <a:t>3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5429256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6" action="ppaction://hlinksldjump"/>
              </a:rPr>
              <a:t>4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6572264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7" action="ppaction://hlinksldjump"/>
              </a:rPr>
              <a:t>5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3143240" y="5643578"/>
            <a:ext cx="1071570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4929190" y="5643578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3429000"/>
            <a:ext cx="7286676" cy="78581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5. … Eyre is a lake in Australia.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" name="Рисунок 23" descr="да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802" y="4429132"/>
            <a:ext cx="1190633" cy="1071570"/>
          </a:xfrm>
          <a:prstGeom prst="rect">
            <a:avLst/>
          </a:prstGeom>
        </p:spPr>
      </p:pic>
      <p:pic>
        <p:nvPicPr>
          <p:cNvPr id="26" name="Рисунок 25" descr="нет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4429132"/>
            <a:ext cx="1071567" cy="1071567"/>
          </a:xfrm>
          <a:prstGeom prst="rect">
            <a:avLst/>
          </a:prstGeom>
        </p:spPr>
      </p:pic>
      <p:sp>
        <p:nvSpPr>
          <p:cNvPr id="18" name="Прямоугольник 17">
            <a:hlinkClick r:id="rId10" action="ppaction://hlinksldjump"/>
          </p:cNvPr>
          <p:cNvSpPr/>
          <p:nvPr/>
        </p:nvSpPr>
        <p:spPr>
          <a:xfrm>
            <a:off x="7500958" y="500042"/>
            <a:ext cx="42862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Информационные ресурсы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chemeClr val="accent6">
                  <a:lumMod val="50000"/>
                </a:schemeClr>
              </a:buClr>
              <a:buFont typeface="Wingdings" pitchFamily="2" charset="2"/>
              <a:buChar char="q"/>
            </a:pP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</a:rPr>
              <a:t>Кауфман К.И., Кауфман М.Ю.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Happy English.ru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</a:rPr>
              <a:t> учебник английского языка для 7 </a:t>
            </a:r>
            <a:r>
              <a:rPr lang="ru-RU" sz="2200" b="1" dirty="0" err="1" smtClean="0">
                <a:solidFill>
                  <a:schemeClr val="accent6">
                    <a:lumMod val="75000"/>
                  </a:schemeClr>
                </a:solidFill>
              </a:rPr>
              <a:t>кл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</a:rPr>
              <a:t>. общеобразовательных учреждений – Обнинск: Титул</a:t>
            </a:r>
            <a:r>
              <a:rPr lang="ru-RU" sz="2200" b="1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200" b="1" smtClean="0">
                <a:solidFill>
                  <a:schemeClr val="accent6">
                    <a:lumMod val="75000"/>
                  </a:schemeClr>
                </a:solidFill>
              </a:rPr>
              <a:t>2007</a:t>
            </a:r>
            <a:endParaRPr lang="ru-RU" sz="22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Clr>
                <a:schemeClr val="accent6">
                  <a:lumMod val="50000"/>
                </a:schemeClr>
              </a:buClr>
              <a:buFont typeface="Wingdings" pitchFamily="2" charset="2"/>
              <a:buChar char="q"/>
            </a:pP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  <a:hlinkClick r:id="rId2"/>
              </a:rPr>
              <a:t>http://www.gifpark.su/SML.htm</a:t>
            </a: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8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071942"/>
            <a:ext cx="7772400" cy="714380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Артикль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00166" y="4786322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noProof="0" dirty="0" smtClean="0">
                <a:solidFill>
                  <a:srgbClr val="008000"/>
                </a:solidFill>
              </a:rPr>
              <a:t>Г.Ф. Полушкина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 smtClean="0">
                <a:solidFill>
                  <a:srgbClr val="008000"/>
                </a:solidFill>
              </a:rPr>
              <a:t>Учитель английского языка</a:t>
            </a:r>
            <a:endParaRPr lang="ru-RU" sz="1600" b="1" noProof="0" dirty="0" smtClean="0">
              <a:solidFill>
                <a:srgbClr val="008000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 smtClean="0">
                <a:solidFill>
                  <a:srgbClr val="008000"/>
                </a:solidFill>
              </a:rPr>
              <a:t>ГОУ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ea typeface="+mn-ea"/>
                <a:cs typeface="+mn-cs"/>
              </a:rPr>
              <a:t>«Лицей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ea typeface="+mn-ea"/>
                <a:cs typeface="+mn-cs"/>
              </a:rPr>
              <a:t>естественных наук города Кирова»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noProof="0" dirty="0" smtClean="0">
                <a:solidFill>
                  <a:srgbClr val="008000"/>
                </a:solidFill>
              </a:rPr>
              <a:t>Кировская область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ea typeface="+mn-ea"/>
                <a:cs typeface="+mn-cs"/>
              </a:rPr>
              <a:t>2010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596" y="2357430"/>
            <a:ext cx="8229600" cy="1143000"/>
          </a:xfrm>
          <a:prstGeom prst="rect">
            <a:avLst/>
          </a:prstGeom>
        </p:spPr>
        <p:txBody>
          <a:bodyPr anchor="t" anchorCtr="0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200" b="1" i="0" u="none" strike="noStrike" kern="1200" cap="none" spc="0" normalizeH="0" baseline="0" noProof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lt"/>
                <a:cs typeface="+mj-lt"/>
              </a:rPr>
              <a:t>Спасибо</a:t>
            </a:r>
            <a:r>
              <a:rPr kumimoji="0" lang="ru-RU" sz="6200" b="1" i="0" u="none" strike="noStrike" kern="1200" cap="none" spc="0" normalizeH="0" noProof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+mj-lt"/>
                <a:ea typeface="+mj-lt"/>
                <a:cs typeface="+mj-lt"/>
              </a:rPr>
              <a:t> за внимание!</a:t>
            </a:r>
            <a:endParaRPr kumimoji="0" lang="ru-RU" sz="6200" b="1" i="0" u="none" strike="noStrike" kern="1200" cap="none" spc="0" normalizeH="0" baseline="0" noProof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+mj-lt"/>
              <a:ea typeface="+mj-lt"/>
              <a:cs typeface="+mj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3108" y="2285992"/>
            <a:ext cx="485778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2" action="ppaction://hlinksldjump"/>
              </a:rPr>
              <a:t>Theory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3929066"/>
            <a:ext cx="485778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 action="ppaction://hlinksldjump"/>
              </a:rPr>
              <a:t>Exercises 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7500958" y="500042"/>
            <a:ext cx="42862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The Article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643050"/>
            <a:ext cx="7643866" cy="4462760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	</a:t>
            </a:r>
            <a:r>
              <a:rPr lang="ru-RU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Артикль</a:t>
            </a:r>
            <a:r>
              <a:rPr lang="en-US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</a:rPr>
              <a:t>the</a:t>
            </a:r>
            <a:r>
              <a:rPr lang="ru-RU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употребляется перед названиями рек, озёр, морей, океанов, каналов, пустынь, горных массивов, групп островов, штатов.</a:t>
            </a:r>
            <a:r>
              <a:rPr lang="en-US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</a:t>
            </a:r>
            <a:endParaRPr lang="ru-RU" sz="2200" b="1" dirty="0" smtClean="0">
              <a:solidFill>
                <a:schemeClr val="accent2">
                  <a:lumMod val="75000"/>
                  <a:lumOff val="25000"/>
                </a:schemeClr>
              </a:solidFill>
            </a:endParaRPr>
          </a:p>
          <a:p>
            <a:endParaRPr lang="en-US" sz="2200" b="1" u="sng" dirty="0" smtClean="0">
              <a:solidFill>
                <a:schemeClr val="accent2">
                  <a:lumMod val="75000"/>
                  <a:lumOff val="25000"/>
                </a:schemeClr>
              </a:solidFill>
            </a:endParaRPr>
          </a:p>
          <a:p>
            <a:r>
              <a:rPr lang="ru-RU" sz="2200" b="1" u="sng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Например</a:t>
            </a:r>
            <a:r>
              <a:rPr lang="ru-RU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000" b="1" i="1" dirty="0" smtClean="0">
                <a:solidFill>
                  <a:srgbClr val="FF0000"/>
                </a:solidFill>
              </a:rPr>
              <a:t>The </a:t>
            </a:r>
            <a:r>
              <a:rPr lang="en-US" sz="2000" b="1" i="1" dirty="0" smtClean="0">
                <a:solidFill>
                  <a:schemeClr val="tx1"/>
                </a:solidFill>
              </a:rPr>
              <a:t>Vyatka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000" b="1" i="1" dirty="0" smtClean="0">
                <a:solidFill>
                  <a:srgbClr val="FF0000"/>
                </a:solidFill>
              </a:rPr>
              <a:t>the </a:t>
            </a:r>
            <a:r>
              <a:rPr lang="en-US" sz="2000" b="1" i="1" dirty="0" smtClean="0">
                <a:solidFill>
                  <a:schemeClr val="accent1">
                    <a:lumMod val="10000"/>
                  </a:schemeClr>
                </a:solidFill>
              </a:rPr>
              <a:t>Baikal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,</a:t>
            </a:r>
            <a:r>
              <a:rPr lang="en-US" sz="2000" b="1" i="1" dirty="0" smtClean="0">
                <a:solidFill>
                  <a:schemeClr val="accent4"/>
                </a:solidFill>
              </a:rPr>
              <a:t> </a:t>
            </a:r>
            <a:r>
              <a:rPr lang="en-US" sz="2000" b="1" i="1" dirty="0" smtClean="0">
                <a:solidFill>
                  <a:srgbClr val="FF0000"/>
                </a:solidFill>
              </a:rPr>
              <a:t>the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i="1" dirty="0" smtClean="0">
                <a:solidFill>
                  <a:schemeClr val="accent1">
                    <a:lumMod val="10000"/>
                  </a:schemeClr>
                </a:solidFill>
              </a:rPr>
              <a:t>North Se</a:t>
            </a:r>
            <a:r>
              <a:rPr lang="en-US" sz="2000" b="1" i="1" dirty="0" smtClean="0">
                <a:solidFill>
                  <a:schemeClr val="tx1"/>
                </a:solidFill>
              </a:rPr>
              <a:t>a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000" b="1" i="1" dirty="0" smtClean="0">
                <a:solidFill>
                  <a:srgbClr val="FF0000"/>
                </a:solidFill>
              </a:rPr>
              <a:t>the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i="1" dirty="0" smtClean="0">
                <a:solidFill>
                  <a:schemeClr val="tx1"/>
                </a:solidFill>
              </a:rPr>
              <a:t>Pacific </a:t>
            </a:r>
            <a:r>
              <a:rPr lang="en-US" sz="2000" b="1" i="1" dirty="0" smtClean="0">
                <a:solidFill>
                  <a:schemeClr val="accent1">
                    <a:lumMod val="10000"/>
                  </a:schemeClr>
                </a:solidFill>
              </a:rPr>
              <a:t>Ocean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,  </a:t>
            </a:r>
            <a:r>
              <a:rPr lang="en-US" sz="2000" b="1" i="1" dirty="0" smtClean="0">
                <a:solidFill>
                  <a:srgbClr val="FF0000"/>
                </a:solidFill>
              </a:rPr>
              <a:t>the </a:t>
            </a:r>
            <a:r>
              <a:rPr lang="en-US" sz="2000" b="1" i="1" dirty="0" smtClean="0">
                <a:solidFill>
                  <a:schemeClr val="accent1">
                    <a:lumMod val="10000"/>
                  </a:schemeClr>
                </a:solidFill>
              </a:rPr>
              <a:t>Panama</a:t>
            </a:r>
            <a:r>
              <a:rPr lang="en-US" sz="2000" b="1" i="1" dirty="0" smtClean="0">
                <a:solidFill>
                  <a:schemeClr val="accent1">
                    <a:lumMod val="10000"/>
                  </a:schemeClr>
                </a:solidFill>
              </a:rPr>
              <a:t> </a:t>
            </a:r>
            <a:r>
              <a:rPr lang="en-US" sz="2000" b="1" i="1" dirty="0" smtClean="0">
                <a:solidFill>
                  <a:schemeClr val="accent1">
                    <a:lumMod val="10000"/>
                  </a:schemeClr>
                </a:solidFill>
              </a:rPr>
              <a:t>Channel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000" b="1" i="1" dirty="0" smtClean="0">
                <a:solidFill>
                  <a:srgbClr val="FF0000"/>
                </a:solidFill>
              </a:rPr>
              <a:t>the </a:t>
            </a:r>
            <a:r>
              <a:rPr lang="en-US" sz="2000" b="1" i="1" dirty="0" smtClean="0">
                <a:solidFill>
                  <a:schemeClr val="accent1">
                    <a:lumMod val="10000"/>
                  </a:schemeClr>
                </a:solidFill>
              </a:rPr>
              <a:t>Gobi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000" b="1" i="1" dirty="0" smtClean="0">
                <a:solidFill>
                  <a:srgbClr val="FF0000"/>
                </a:solidFill>
              </a:rPr>
              <a:t>the </a:t>
            </a:r>
            <a:r>
              <a:rPr lang="en-US" sz="2000" b="1" i="1" kern="0" dirty="0" smtClean="0">
                <a:solidFill>
                  <a:schemeClr val="accent1">
                    <a:lumMod val="10000"/>
                  </a:schemeClr>
                </a:solidFill>
              </a:rPr>
              <a:t>Himalayas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,</a:t>
            </a:r>
            <a:r>
              <a:rPr lang="en-US" sz="2000" b="1" i="1" dirty="0" smtClean="0">
                <a:solidFill>
                  <a:schemeClr val="accent1">
                    <a:lumMod val="10000"/>
                  </a:schemeClr>
                </a:solidFill>
              </a:rPr>
              <a:t> </a:t>
            </a:r>
            <a:r>
              <a:rPr lang="en-US" sz="2000" b="1" i="1" dirty="0" smtClean="0">
                <a:solidFill>
                  <a:srgbClr val="FF0000"/>
                </a:solidFill>
              </a:rPr>
              <a:t>the</a:t>
            </a:r>
            <a:r>
              <a:rPr lang="en-US" sz="2000" b="1" i="1" dirty="0" smtClean="0">
                <a:solidFill>
                  <a:schemeClr val="accent1">
                    <a:lumMod val="10000"/>
                  </a:schemeClr>
                </a:solidFill>
              </a:rPr>
              <a:t> Bahamas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,</a:t>
            </a:r>
            <a:r>
              <a:rPr lang="en-US" sz="2000" b="1" i="1" dirty="0" smtClean="0">
                <a:solidFill>
                  <a:schemeClr val="accent1">
                    <a:lumMod val="10000"/>
                  </a:schemeClr>
                </a:solidFill>
              </a:rPr>
              <a:t> </a:t>
            </a:r>
            <a:r>
              <a:rPr lang="en-US" sz="2000" b="1" i="1" dirty="0" smtClean="0">
                <a:solidFill>
                  <a:srgbClr val="FF0000"/>
                </a:solidFill>
              </a:rPr>
              <a:t>the</a:t>
            </a:r>
            <a:r>
              <a:rPr lang="en-US" sz="2000" b="1" i="1" dirty="0" smtClean="0">
                <a:solidFill>
                  <a:schemeClr val="accent1">
                    <a:lumMod val="10000"/>
                  </a:schemeClr>
                </a:solidFill>
              </a:rPr>
              <a:t> UK</a:t>
            </a:r>
            <a:r>
              <a:rPr lang="en-US" sz="22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.</a:t>
            </a:r>
          </a:p>
          <a:p>
            <a:endParaRPr lang="en-US" sz="2200" b="1" i="1" dirty="0" smtClean="0">
              <a:solidFill>
                <a:schemeClr val="accent2">
                  <a:lumMod val="75000"/>
                  <a:lumOff val="25000"/>
                </a:schemeClr>
              </a:solidFill>
            </a:endParaRPr>
          </a:p>
          <a:p>
            <a:r>
              <a:rPr lang="ru-RU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	</a:t>
            </a:r>
            <a:r>
              <a:rPr lang="ru-RU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Артикль</a:t>
            </a:r>
            <a:r>
              <a:rPr lang="en-US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</a:rPr>
              <a:t>the</a:t>
            </a:r>
            <a:r>
              <a:rPr lang="ru-RU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не употребляется, если </a:t>
            </a:r>
            <a:r>
              <a:rPr lang="ru-RU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перед названиями озера стоит слово </a:t>
            </a:r>
            <a:r>
              <a:rPr lang="en-US" sz="2200" b="1" dirty="0" smtClean="0">
                <a:solidFill>
                  <a:srgbClr val="FF0000"/>
                </a:solidFill>
              </a:rPr>
              <a:t>Lake</a:t>
            </a:r>
            <a:r>
              <a:rPr lang="en-US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.</a:t>
            </a:r>
            <a:endParaRPr lang="ru-RU" sz="2200" b="1" dirty="0" smtClean="0">
              <a:solidFill>
                <a:schemeClr val="accent2">
                  <a:lumMod val="75000"/>
                  <a:lumOff val="25000"/>
                </a:schemeClr>
              </a:solidFill>
            </a:endParaRPr>
          </a:p>
          <a:p>
            <a:endParaRPr lang="en-US" sz="2200" b="1" u="sng" dirty="0" smtClean="0">
              <a:solidFill>
                <a:schemeClr val="accent2">
                  <a:lumMod val="75000"/>
                  <a:lumOff val="25000"/>
                </a:schemeClr>
              </a:solidFill>
            </a:endParaRPr>
          </a:p>
          <a:p>
            <a:r>
              <a:rPr lang="ru-RU" sz="2200" b="1" u="sng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Например</a:t>
            </a:r>
            <a:r>
              <a:rPr lang="ru-RU" sz="2200" b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: </a:t>
            </a:r>
            <a:r>
              <a:rPr lang="en-US" sz="2000" b="1" i="1" dirty="0" smtClean="0">
                <a:solidFill>
                  <a:srgbClr val="FF0000"/>
                </a:solidFill>
              </a:rPr>
              <a:t>Lake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i="1" dirty="0" smtClean="0">
                <a:solidFill>
                  <a:schemeClr val="tx1"/>
                </a:solidFill>
              </a:rPr>
              <a:t>Ontario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000" b="1" i="1" dirty="0" smtClean="0">
                <a:solidFill>
                  <a:srgbClr val="FF0000"/>
                </a:solidFill>
              </a:rPr>
              <a:t>Lake</a:t>
            </a:r>
            <a:r>
              <a:rPr lang="en-US" sz="20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b="1" i="1" dirty="0" smtClean="0">
                <a:solidFill>
                  <a:schemeClr val="accent1">
                    <a:lumMod val="10000"/>
                  </a:schemeClr>
                </a:solidFill>
              </a:rPr>
              <a:t>Baikal</a:t>
            </a:r>
            <a:r>
              <a:rPr lang="en-US" sz="22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.</a:t>
            </a:r>
            <a:r>
              <a:rPr lang="ru-RU" sz="22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200" b="1" i="1" dirty="0" smtClean="0">
                <a:solidFill>
                  <a:schemeClr val="accent2">
                    <a:lumMod val="75000"/>
                    <a:lumOff val="25000"/>
                  </a:schemeClr>
                </a:solidFill>
              </a:rPr>
              <a:t> </a:t>
            </a:r>
            <a:endParaRPr lang="ru-RU" sz="2200" b="1" i="1" dirty="0">
              <a:solidFill>
                <a:schemeClr val="accent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Прямоугольник 6">
            <a:hlinkClick r:id="rId2" action="ppaction://hlinksldjump"/>
          </p:cNvPr>
          <p:cNvSpPr/>
          <p:nvPr/>
        </p:nvSpPr>
        <p:spPr>
          <a:xfrm>
            <a:off x="7715272" y="714356"/>
            <a:ext cx="42862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947758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Exercise 1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1500174"/>
            <a:ext cx="7286676" cy="71438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Choose the right answer and fill in the gaps. Write </a:t>
            </a:r>
            <a:r>
              <a:rPr lang="en-US" sz="2200" b="1" i="1" dirty="0" smtClean="0">
                <a:solidFill>
                  <a:schemeClr val="accent6">
                    <a:lumMod val="75000"/>
                  </a:schemeClr>
                </a:solidFill>
              </a:rPr>
              <a:t>the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 or – (</a:t>
            </a:r>
            <a:r>
              <a:rPr lang="en-US" sz="2200" b="1" i="1" dirty="0" smtClean="0">
                <a:solidFill>
                  <a:schemeClr val="accent6">
                    <a:lumMod val="75000"/>
                  </a:schemeClr>
                </a:solidFill>
              </a:rPr>
              <a:t>no article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1785918" y="2500306"/>
            <a:ext cx="685776" cy="61435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3000364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dirty="0" smtClean="0">
                <a:solidFill>
                  <a:schemeClr val="accent4">
                    <a:lumMod val="50000"/>
                  </a:schemeClr>
                </a:solidFill>
                <a:hlinkClick r:id="rId3" action="ppaction://hlinksldjump"/>
              </a:rPr>
              <a:t>2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4214810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4" action="ppaction://hlinksldjump"/>
              </a:rPr>
              <a:t>3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5429256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5" action="ppaction://hlinksldjump"/>
              </a:rPr>
              <a:t>4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6572264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6" action="ppaction://hlinksldjump"/>
              </a:rPr>
              <a:t>5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642910" y="5715016"/>
            <a:ext cx="85725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85000" lnSpcReduction="1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2000232" y="5715016"/>
            <a:ext cx="50006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 lnSpcReduction="2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3429000"/>
            <a:ext cx="7286676" cy="57150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1. …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biggest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lake in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Africa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is  … .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" name="Рисунок 23" descr="да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4857760"/>
            <a:ext cx="714380" cy="642942"/>
          </a:xfrm>
          <a:prstGeom prst="rect">
            <a:avLst/>
          </a:prstGeom>
        </p:spPr>
      </p:pic>
      <p:pic>
        <p:nvPicPr>
          <p:cNvPr id="26" name="Рисунок 25" descr="нет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794" y="4857760"/>
            <a:ext cx="642942" cy="642942"/>
          </a:xfrm>
          <a:prstGeom prst="rect">
            <a:avLst/>
          </a:prstGeom>
        </p:spPr>
      </p:pic>
      <p:sp>
        <p:nvSpPr>
          <p:cNvPr id="27" name="Содержимое 2"/>
          <p:cNvSpPr txBox="1">
            <a:spLocks/>
          </p:cNvSpPr>
          <p:nvPr/>
        </p:nvSpPr>
        <p:spPr>
          <a:xfrm>
            <a:off x="6500826" y="5715016"/>
            <a:ext cx="85725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85000" lnSpcReduction="1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Содержимое 2"/>
          <p:cNvSpPr txBox="1">
            <a:spLocks/>
          </p:cNvSpPr>
          <p:nvPr/>
        </p:nvSpPr>
        <p:spPr>
          <a:xfrm>
            <a:off x="7858148" y="5715016"/>
            <a:ext cx="50006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 lnSpcReduction="2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" name="Рисунок 29" descr="да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4857760"/>
            <a:ext cx="714380" cy="642942"/>
          </a:xfrm>
          <a:prstGeom prst="rect">
            <a:avLst/>
          </a:prstGeom>
        </p:spPr>
      </p:pic>
      <p:pic>
        <p:nvPicPr>
          <p:cNvPr id="31" name="Рисунок 30" descr="нет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4857760"/>
            <a:ext cx="642942" cy="642942"/>
          </a:xfrm>
          <a:prstGeom prst="rect">
            <a:avLst/>
          </a:prstGeom>
        </p:spPr>
      </p:pic>
      <p:sp>
        <p:nvSpPr>
          <p:cNvPr id="32" name="Содержимое 2"/>
          <p:cNvSpPr txBox="1">
            <a:spLocks/>
          </p:cNvSpPr>
          <p:nvPr/>
        </p:nvSpPr>
        <p:spPr>
          <a:xfrm>
            <a:off x="3143240" y="4357694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Autofit/>
          </a:bodyPr>
          <a:lstStyle/>
          <a:p>
            <a:pPr marL="457200" lvl="0" indent="-274320">
              <a:buClr>
                <a:schemeClr val="accent1"/>
              </a:buClr>
              <a:buSzPct val="80000"/>
              <a:defRPr/>
            </a:pP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… </a:t>
            </a: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Lake Eyre  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Содержимое 2"/>
          <p:cNvSpPr txBox="1">
            <a:spLocks/>
          </p:cNvSpPr>
          <p:nvPr/>
        </p:nvSpPr>
        <p:spPr>
          <a:xfrm>
            <a:off x="3143240" y="5000636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b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… Lake </a:t>
            </a: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Michigan  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Содержимое 2"/>
          <p:cNvSpPr txBox="1">
            <a:spLocks/>
          </p:cNvSpPr>
          <p:nvPr/>
        </p:nvSpPr>
        <p:spPr>
          <a:xfrm>
            <a:off x="3143240" y="5643578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000" b="1" u="sng" kern="0" noProof="0" dirty="0" smtClean="0">
                <a:solidFill>
                  <a:schemeClr val="accent1">
                    <a:lumMod val="10000"/>
                  </a:schemeClr>
                </a:solidFill>
              </a:rPr>
              <a:t>c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… Lake </a:t>
            </a: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Victoria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Прямоугольник 34">
            <a:hlinkClick r:id="rId9" action="ppaction://hlinksldjump"/>
          </p:cNvPr>
          <p:cNvSpPr/>
          <p:nvPr/>
        </p:nvSpPr>
        <p:spPr>
          <a:xfrm>
            <a:off x="7500958" y="500042"/>
            <a:ext cx="42862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2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" dur="2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2" grpId="0" animBg="1"/>
      <p:bldP spid="32" grpId="0" animBg="1"/>
      <p:bldP spid="32" grpId="1" animBg="1"/>
      <p:bldP spid="33" grpId="0" build="allAtOnce" animBg="1"/>
      <p:bldP spid="34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947758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Exercise 1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1500174"/>
            <a:ext cx="7286676" cy="71438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Choose the right answer and fill in the gaps. Write </a:t>
            </a:r>
            <a:r>
              <a:rPr lang="en-US" sz="2200" b="1" i="1" dirty="0" smtClean="0">
                <a:solidFill>
                  <a:schemeClr val="accent6">
                    <a:lumMod val="75000"/>
                  </a:schemeClr>
                </a:solidFill>
              </a:rPr>
              <a:t>the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 or – (</a:t>
            </a:r>
            <a:r>
              <a:rPr lang="en-US" sz="2200" b="1" i="1" dirty="0" smtClean="0">
                <a:solidFill>
                  <a:schemeClr val="accent6">
                    <a:lumMod val="75000"/>
                  </a:schemeClr>
                </a:solidFill>
              </a:rPr>
              <a:t>no article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1785918" y="2500306"/>
            <a:ext cx="685776" cy="61435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hlinkClick r:id="rId3" action="ppaction://hlinksldjump"/>
              </a:rPr>
              <a:t>1</a:t>
            </a:r>
            <a:r>
              <a:rPr lang="en-US" dirty="0" smtClean="0">
                <a:hlinkClick r:id="rId3" action="ppaction://hlinksldjump"/>
              </a:rPr>
              <a:t> </a:t>
            </a:r>
            <a:endParaRPr lang="ru-RU" dirty="0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3000364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dirty="0" smtClean="0">
                <a:solidFill>
                  <a:schemeClr val="accent4">
                    <a:lumMod val="50000"/>
                  </a:schemeClr>
                </a:solidFill>
                <a:hlinkClick r:id="rId4" action="ppaction://hlinksldjump"/>
              </a:rPr>
              <a:t>2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4214810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5" action="ppaction://hlinksldjump"/>
              </a:rPr>
              <a:t>3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5429256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6" action="ppaction://hlinksldjump"/>
              </a:rPr>
              <a:t>4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6572264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7" action="ppaction://hlinksldjump"/>
              </a:rPr>
              <a:t>5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642910" y="5715016"/>
            <a:ext cx="85725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85000" lnSpcReduction="1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2000232" y="5715016"/>
            <a:ext cx="50006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 lnSpcReduction="2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3429000"/>
            <a:ext cx="7286676" cy="57150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2. …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biggest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 desert in the world is 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… .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" name="Рисунок 23" descr="да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4857760"/>
            <a:ext cx="714380" cy="642942"/>
          </a:xfrm>
          <a:prstGeom prst="rect">
            <a:avLst/>
          </a:prstGeom>
        </p:spPr>
      </p:pic>
      <p:pic>
        <p:nvPicPr>
          <p:cNvPr id="26" name="Рисунок 25" descr="нет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794" y="4857760"/>
            <a:ext cx="642942" cy="642942"/>
          </a:xfrm>
          <a:prstGeom prst="rect">
            <a:avLst/>
          </a:prstGeom>
        </p:spPr>
      </p:pic>
      <p:sp>
        <p:nvSpPr>
          <p:cNvPr id="27" name="Содержимое 2"/>
          <p:cNvSpPr txBox="1">
            <a:spLocks/>
          </p:cNvSpPr>
          <p:nvPr/>
        </p:nvSpPr>
        <p:spPr>
          <a:xfrm>
            <a:off x="6500826" y="5715016"/>
            <a:ext cx="85725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85000" lnSpcReduction="1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Содержимое 2"/>
          <p:cNvSpPr txBox="1">
            <a:spLocks/>
          </p:cNvSpPr>
          <p:nvPr/>
        </p:nvSpPr>
        <p:spPr>
          <a:xfrm>
            <a:off x="7858148" y="5715016"/>
            <a:ext cx="50006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 lnSpcReduction="2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" name="Рисунок 29" descr="да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4929198"/>
            <a:ext cx="714380" cy="642942"/>
          </a:xfrm>
          <a:prstGeom prst="rect">
            <a:avLst/>
          </a:prstGeom>
        </p:spPr>
      </p:pic>
      <p:pic>
        <p:nvPicPr>
          <p:cNvPr id="31" name="Рисунок 30" descr="нет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4929198"/>
            <a:ext cx="642942" cy="642942"/>
          </a:xfrm>
          <a:prstGeom prst="rect">
            <a:avLst/>
          </a:prstGeom>
        </p:spPr>
      </p:pic>
      <p:sp>
        <p:nvSpPr>
          <p:cNvPr id="32" name="Содержимое 2"/>
          <p:cNvSpPr txBox="1">
            <a:spLocks/>
          </p:cNvSpPr>
          <p:nvPr/>
        </p:nvSpPr>
        <p:spPr>
          <a:xfrm>
            <a:off x="3143240" y="4357694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 lnSpcReduction="20000"/>
          </a:bodyPr>
          <a:lstStyle/>
          <a:p>
            <a:pPr marL="457200" lvl="0" indent="-274320">
              <a:buClr>
                <a:schemeClr val="accent1"/>
              </a:buClr>
              <a:buSzPct val="80000"/>
              <a:defRPr/>
            </a:pPr>
            <a:r>
              <a:rPr kumimoji="0" lang="en-US" sz="22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</a:t>
            </a:r>
            <a:r>
              <a:rPr kumimoji="0" lang="en-US" sz="22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200" b="1" u="sng" kern="0" dirty="0" smtClean="0">
                <a:solidFill>
                  <a:schemeClr val="accent1">
                    <a:lumMod val="10000"/>
                  </a:schemeClr>
                </a:solidFill>
              </a:rPr>
              <a:t>… Gobi </a:t>
            </a:r>
            <a:r>
              <a:rPr kumimoji="0" lang="en-US" sz="28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Содержимое 2"/>
          <p:cNvSpPr txBox="1">
            <a:spLocks/>
          </p:cNvSpPr>
          <p:nvPr/>
        </p:nvSpPr>
        <p:spPr>
          <a:xfrm>
            <a:off x="3143240" y="5000636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b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… </a:t>
            </a: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Sahara 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Содержимое 2"/>
          <p:cNvSpPr txBox="1">
            <a:spLocks/>
          </p:cNvSpPr>
          <p:nvPr/>
        </p:nvSpPr>
        <p:spPr>
          <a:xfrm>
            <a:off x="3143240" y="5643578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lvl="0" indent="-274320">
              <a:buClr>
                <a:schemeClr val="accent1"/>
              </a:buClr>
              <a:buSzPct val="80000"/>
              <a:defRPr/>
            </a:pPr>
            <a:r>
              <a:rPr lang="en-US" sz="2000" b="1" u="sng" kern="0" noProof="0" dirty="0" smtClean="0">
                <a:solidFill>
                  <a:schemeClr val="accent1">
                    <a:lumMod val="10000"/>
                  </a:schemeClr>
                </a:solidFill>
              </a:rPr>
              <a:t>c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… Great </a:t>
            </a: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Victoria  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Прямоугольник 22">
            <a:hlinkClick r:id="rId10" action="ppaction://hlinksldjump"/>
          </p:cNvPr>
          <p:cNvSpPr/>
          <p:nvPr/>
        </p:nvSpPr>
        <p:spPr>
          <a:xfrm>
            <a:off x="7500958" y="500042"/>
            <a:ext cx="42862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2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" dur="2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2" grpId="0" animBg="1"/>
      <p:bldP spid="32" grpId="0" animBg="1"/>
      <p:bldP spid="32" grpId="1" animBg="1"/>
      <p:bldP spid="33" grpId="0" build="allAtOnce" animBg="1"/>
      <p:bldP spid="34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947758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Exercise 1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1500174"/>
            <a:ext cx="7286676" cy="71438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Choose the right answer and fill in the gaps. Write </a:t>
            </a:r>
            <a:r>
              <a:rPr lang="en-US" sz="2200" b="1" i="1" dirty="0" smtClean="0">
                <a:solidFill>
                  <a:schemeClr val="accent6">
                    <a:lumMod val="75000"/>
                  </a:schemeClr>
                </a:solidFill>
              </a:rPr>
              <a:t>the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 or – (</a:t>
            </a:r>
            <a:r>
              <a:rPr lang="en-US" sz="2200" b="1" i="1" dirty="0" smtClean="0">
                <a:solidFill>
                  <a:schemeClr val="accent6">
                    <a:lumMod val="75000"/>
                  </a:schemeClr>
                </a:solidFill>
              </a:rPr>
              <a:t>no article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1785918" y="2500306"/>
            <a:ext cx="685776" cy="61435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hlinkClick r:id="rId3" action="ppaction://hlinksldjump"/>
              </a:rPr>
              <a:t>1</a:t>
            </a:r>
            <a:r>
              <a:rPr lang="en-US" dirty="0" smtClean="0">
                <a:hlinkClick r:id="rId3" action="ppaction://hlinksldjump"/>
              </a:rPr>
              <a:t> </a:t>
            </a:r>
            <a:endParaRPr lang="ru-RU" dirty="0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3000364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dirty="0" smtClean="0">
                <a:solidFill>
                  <a:schemeClr val="accent4">
                    <a:lumMod val="50000"/>
                  </a:schemeClr>
                </a:solidFill>
                <a:hlinkClick r:id="rId4" action="ppaction://hlinksldjump"/>
              </a:rPr>
              <a:t>2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4214810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5" action="ppaction://hlinksldjump"/>
              </a:rPr>
              <a:t>3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5429256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6" action="ppaction://hlinksldjump"/>
              </a:rPr>
              <a:t>4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6572264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7" action="ppaction://hlinksldjump"/>
              </a:rPr>
              <a:t>5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642910" y="5715016"/>
            <a:ext cx="85725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85000" lnSpcReduction="1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2000232" y="5715016"/>
            <a:ext cx="50006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 lnSpcReduction="2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3429000"/>
            <a:ext cx="7286676" cy="57150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3. … longest river in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China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is … .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" name="Рисунок 23" descr="да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4857760"/>
            <a:ext cx="714380" cy="642942"/>
          </a:xfrm>
          <a:prstGeom prst="rect">
            <a:avLst/>
          </a:prstGeom>
        </p:spPr>
      </p:pic>
      <p:pic>
        <p:nvPicPr>
          <p:cNvPr id="26" name="Рисунок 25" descr="нет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794" y="4857760"/>
            <a:ext cx="642942" cy="642942"/>
          </a:xfrm>
          <a:prstGeom prst="rect">
            <a:avLst/>
          </a:prstGeom>
        </p:spPr>
      </p:pic>
      <p:sp>
        <p:nvSpPr>
          <p:cNvPr id="27" name="Содержимое 2"/>
          <p:cNvSpPr txBox="1">
            <a:spLocks/>
          </p:cNvSpPr>
          <p:nvPr/>
        </p:nvSpPr>
        <p:spPr>
          <a:xfrm>
            <a:off x="6500826" y="5715016"/>
            <a:ext cx="85725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85000" lnSpcReduction="1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Содержимое 2"/>
          <p:cNvSpPr txBox="1">
            <a:spLocks/>
          </p:cNvSpPr>
          <p:nvPr/>
        </p:nvSpPr>
        <p:spPr>
          <a:xfrm>
            <a:off x="7858148" y="5715016"/>
            <a:ext cx="50006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 lnSpcReduction="2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" name="Рисунок 29" descr="да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4929198"/>
            <a:ext cx="714380" cy="642942"/>
          </a:xfrm>
          <a:prstGeom prst="rect">
            <a:avLst/>
          </a:prstGeom>
        </p:spPr>
      </p:pic>
      <p:pic>
        <p:nvPicPr>
          <p:cNvPr id="31" name="Рисунок 30" descr="нет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4929198"/>
            <a:ext cx="642942" cy="642942"/>
          </a:xfrm>
          <a:prstGeom prst="rect">
            <a:avLst/>
          </a:prstGeom>
        </p:spPr>
      </p:pic>
      <p:sp>
        <p:nvSpPr>
          <p:cNvPr id="32" name="Содержимое 2"/>
          <p:cNvSpPr txBox="1">
            <a:spLocks/>
          </p:cNvSpPr>
          <p:nvPr/>
        </p:nvSpPr>
        <p:spPr>
          <a:xfrm>
            <a:off x="3143240" y="4357694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 lnSpcReduction="20000"/>
          </a:bodyPr>
          <a:lstStyle/>
          <a:p>
            <a:pPr marL="457200" lvl="0" indent="-274320">
              <a:buClr>
                <a:schemeClr val="accent1"/>
              </a:buClr>
              <a:buSzPct val="80000"/>
              <a:defRPr/>
            </a:pPr>
            <a:r>
              <a:rPr kumimoji="0" lang="en-US" sz="22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</a:t>
            </a:r>
            <a:r>
              <a:rPr kumimoji="0" lang="en-US" sz="22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200" b="1" u="sng" kern="0" dirty="0" smtClean="0">
                <a:solidFill>
                  <a:schemeClr val="accent1">
                    <a:lumMod val="10000"/>
                  </a:schemeClr>
                </a:solidFill>
              </a:rPr>
              <a:t>… Yangtze </a:t>
            </a:r>
            <a:r>
              <a:rPr kumimoji="0" lang="en-US" sz="28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Содержимое 2"/>
          <p:cNvSpPr txBox="1">
            <a:spLocks/>
          </p:cNvSpPr>
          <p:nvPr/>
        </p:nvSpPr>
        <p:spPr>
          <a:xfrm>
            <a:off x="3143240" y="5000636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b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… </a:t>
            </a: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Nile 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Содержимое 2"/>
          <p:cNvSpPr txBox="1">
            <a:spLocks/>
          </p:cNvSpPr>
          <p:nvPr/>
        </p:nvSpPr>
        <p:spPr>
          <a:xfrm>
            <a:off x="3143240" y="5643578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lvl="0" indent="-274320">
              <a:buClr>
                <a:schemeClr val="accent1"/>
              </a:buClr>
              <a:buSzPct val="80000"/>
              <a:defRPr/>
            </a:pPr>
            <a:r>
              <a:rPr lang="en-US" sz="2000" b="1" u="sng" kern="0" noProof="0" dirty="0" smtClean="0">
                <a:solidFill>
                  <a:schemeClr val="accent1">
                    <a:lumMod val="10000"/>
                  </a:schemeClr>
                </a:solidFill>
              </a:rPr>
              <a:t>c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… Hudson 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Прямоугольник 22">
            <a:hlinkClick r:id="rId10" action="ppaction://hlinksldjump"/>
          </p:cNvPr>
          <p:cNvSpPr/>
          <p:nvPr/>
        </p:nvSpPr>
        <p:spPr>
          <a:xfrm>
            <a:off x="7500958" y="500042"/>
            <a:ext cx="42862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2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" dur="2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2" grpId="0" animBg="1"/>
      <p:bldP spid="32" grpId="0" animBg="1"/>
      <p:bldP spid="32" grpId="1" animBg="1"/>
      <p:bldP spid="33" grpId="0" build="allAtOnce" animBg="1"/>
      <p:bldP spid="34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947758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Exercise 1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1500174"/>
            <a:ext cx="7286676" cy="71438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Choose the right answer and fill in the gaps. Write </a:t>
            </a:r>
            <a:r>
              <a:rPr lang="en-US" sz="2200" b="1" i="1" dirty="0" smtClean="0">
                <a:solidFill>
                  <a:schemeClr val="accent6">
                    <a:lumMod val="75000"/>
                  </a:schemeClr>
                </a:solidFill>
              </a:rPr>
              <a:t>the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 or – (</a:t>
            </a:r>
            <a:r>
              <a:rPr lang="en-US" sz="2200" b="1" i="1" dirty="0" smtClean="0">
                <a:solidFill>
                  <a:schemeClr val="accent6">
                    <a:lumMod val="75000"/>
                  </a:schemeClr>
                </a:solidFill>
              </a:rPr>
              <a:t>no article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1785918" y="2500306"/>
            <a:ext cx="685776" cy="61435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hlinkClick r:id="rId3" action="ppaction://hlinksldjump"/>
              </a:rPr>
              <a:t>1</a:t>
            </a:r>
            <a:r>
              <a:rPr lang="en-US" dirty="0" smtClean="0">
                <a:hlinkClick r:id="rId3" action="ppaction://hlinksldjump"/>
              </a:rPr>
              <a:t> </a:t>
            </a:r>
            <a:endParaRPr lang="ru-RU" dirty="0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3000364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dirty="0" smtClean="0">
                <a:solidFill>
                  <a:schemeClr val="accent4">
                    <a:lumMod val="50000"/>
                  </a:schemeClr>
                </a:solidFill>
                <a:hlinkClick r:id="rId4" action="ppaction://hlinksldjump"/>
              </a:rPr>
              <a:t>2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4214810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5" action="ppaction://hlinksldjump"/>
              </a:rPr>
              <a:t>3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5429256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6" action="ppaction://hlinksldjump"/>
              </a:rPr>
              <a:t>4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6572264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7" action="ppaction://hlinksldjump"/>
              </a:rPr>
              <a:t>5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642910" y="5715016"/>
            <a:ext cx="85725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85000" lnSpcReduction="1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2000232" y="5715016"/>
            <a:ext cx="50006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 lnSpcReduction="2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3429000"/>
            <a:ext cx="7286676" cy="57150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4. …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warmest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ocean in the world is … .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" name="Рисунок 23" descr="да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4857760"/>
            <a:ext cx="714380" cy="642942"/>
          </a:xfrm>
          <a:prstGeom prst="rect">
            <a:avLst/>
          </a:prstGeom>
        </p:spPr>
      </p:pic>
      <p:pic>
        <p:nvPicPr>
          <p:cNvPr id="26" name="Рисунок 25" descr="нет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794" y="4857760"/>
            <a:ext cx="642942" cy="642942"/>
          </a:xfrm>
          <a:prstGeom prst="rect">
            <a:avLst/>
          </a:prstGeom>
        </p:spPr>
      </p:pic>
      <p:sp>
        <p:nvSpPr>
          <p:cNvPr id="27" name="Содержимое 2"/>
          <p:cNvSpPr txBox="1">
            <a:spLocks/>
          </p:cNvSpPr>
          <p:nvPr/>
        </p:nvSpPr>
        <p:spPr>
          <a:xfrm>
            <a:off x="6500826" y="5715016"/>
            <a:ext cx="85725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85000" lnSpcReduction="1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Содержимое 2"/>
          <p:cNvSpPr txBox="1">
            <a:spLocks/>
          </p:cNvSpPr>
          <p:nvPr/>
        </p:nvSpPr>
        <p:spPr>
          <a:xfrm>
            <a:off x="7858148" y="5715016"/>
            <a:ext cx="50006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 lnSpcReduction="2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" name="Рисунок 29" descr="да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4929198"/>
            <a:ext cx="714380" cy="642942"/>
          </a:xfrm>
          <a:prstGeom prst="rect">
            <a:avLst/>
          </a:prstGeom>
        </p:spPr>
      </p:pic>
      <p:pic>
        <p:nvPicPr>
          <p:cNvPr id="31" name="Рисунок 30" descr="нет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4929198"/>
            <a:ext cx="642942" cy="642942"/>
          </a:xfrm>
          <a:prstGeom prst="rect">
            <a:avLst/>
          </a:prstGeom>
        </p:spPr>
      </p:pic>
      <p:sp>
        <p:nvSpPr>
          <p:cNvPr id="32" name="Содержимое 2"/>
          <p:cNvSpPr txBox="1">
            <a:spLocks/>
          </p:cNvSpPr>
          <p:nvPr/>
        </p:nvSpPr>
        <p:spPr>
          <a:xfrm>
            <a:off x="3143240" y="4357694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85000" lnSpcReduction="1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kumimoji="0" lang="en-US" sz="22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</a:t>
            </a:r>
            <a:r>
              <a:rPr kumimoji="0" lang="en-US" sz="22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… Atlantic Ocean</a:t>
            </a:r>
            <a:r>
              <a:rPr kumimoji="0" lang="en-US" sz="28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Содержимое 2"/>
          <p:cNvSpPr txBox="1">
            <a:spLocks/>
          </p:cNvSpPr>
          <p:nvPr/>
        </p:nvSpPr>
        <p:spPr>
          <a:xfrm>
            <a:off x="3143240" y="5000636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b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… 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Indian 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Ocean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Содержимое 2"/>
          <p:cNvSpPr txBox="1">
            <a:spLocks/>
          </p:cNvSpPr>
          <p:nvPr/>
        </p:nvSpPr>
        <p:spPr>
          <a:xfrm>
            <a:off x="3143240" y="5643578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000" b="1" u="sng" kern="0" noProof="0" dirty="0" smtClean="0">
                <a:solidFill>
                  <a:schemeClr val="accent1">
                    <a:lumMod val="10000"/>
                  </a:schemeClr>
                </a:solidFill>
              </a:rPr>
              <a:t>c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… </a:t>
            </a: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Pacific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Ocean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Прямоугольник 22">
            <a:hlinkClick r:id="rId10" action="ppaction://hlinksldjump"/>
          </p:cNvPr>
          <p:cNvSpPr/>
          <p:nvPr/>
        </p:nvSpPr>
        <p:spPr>
          <a:xfrm>
            <a:off x="7500958" y="500042"/>
            <a:ext cx="42862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2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" dur="2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2" grpId="0" animBg="1"/>
      <p:bldP spid="32" grpId="0" animBg="1"/>
      <p:bldP spid="32" grpId="1" animBg="1"/>
      <p:bldP spid="33" grpId="0" build="allAtOnce" animBg="1"/>
      <p:bldP spid="34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947758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Exercise 1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1500174"/>
            <a:ext cx="7286676" cy="714380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Choose the right answer and fill in the gaps. Write </a:t>
            </a:r>
            <a:r>
              <a:rPr lang="en-US" sz="2200" b="1" i="1" dirty="0" smtClean="0">
                <a:solidFill>
                  <a:schemeClr val="accent6">
                    <a:lumMod val="75000"/>
                  </a:schemeClr>
                </a:solidFill>
              </a:rPr>
              <a:t>the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 or – (</a:t>
            </a:r>
            <a:r>
              <a:rPr lang="en-US" sz="2200" b="1" i="1" dirty="0" smtClean="0">
                <a:solidFill>
                  <a:schemeClr val="accent6">
                    <a:lumMod val="75000"/>
                  </a:schemeClr>
                </a:solidFill>
              </a:rPr>
              <a:t>no article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)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1785918" y="2500306"/>
            <a:ext cx="685776" cy="61435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  <a:hlinkClick r:id="rId3" action="ppaction://hlinksldjump"/>
              </a:rPr>
              <a:t>1</a:t>
            </a:r>
            <a:r>
              <a:rPr lang="en-US" dirty="0" smtClean="0">
                <a:hlinkClick r:id="rId3" action="ppaction://hlinksldjump"/>
              </a:rPr>
              <a:t> </a:t>
            </a:r>
            <a:endParaRPr lang="ru-RU" dirty="0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3000364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dirty="0" smtClean="0">
                <a:solidFill>
                  <a:schemeClr val="accent4">
                    <a:lumMod val="50000"/>
                  </a:schemeClr>
                </a:solidFill>
                <a:hlinkClick r:id="rId4" action="ppaction://hlinksldjump"/>
              </a:rPr>
              <a:t>2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4214810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5" action="ppaction://hlinksldjump"/>
              </a:rPr>
              <a:t>3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5429256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6" action="ppaction://hlinksldjump"/>
              </a:rPr>
              <a:t>4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6572264" y="2500306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7" action="ppaction://hlinksldjump"/>
              </a:rPr>
              <a:t>5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642910" y="5715016"/>
            <a:ext cx="85725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85000" lnSpcReduction="1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2000232" y="5715016"/>
            <a:ext cx="50006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 lnSpcReduction="2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3429000"/>
            <a:ext cx="7286676" cy="571504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5. …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longest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mountains are … .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" name="Рисунок 23" descr="да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4857760"/>
            <a:ext cx="714380" cy="642942"/>
          </a:xfrm>
          <a:prstGeom prst="rect">
            <a:avLst/>
          </a:prstGeom>
        </p:spPr>
      </p:pic>
      <p:pic>
        <p:nvPicPr>
          <p:cNvPr id="26" name="Рисунок 25" descr="нет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28794" y="4857760"/>
            <a:ext cx="642942" cy="642942"/>
          </a:xfrm>
          <a:prstGeom prst="rect">
            <a:avLst/>
          </a:prstGeom>
        </p:spPr>
      </p:pic>
      <p:sp>
        <p:nvSpPr>
          <p:cNvPr id="27" name="Содержимое 2"/>
          <p:cNvSpPr txBox="1">
            <a:spLocks/>
          </p:cNvSpPr>
          <p:nvPr/>
        </p:nvSpPr>
        <p:spPr>
          <a:xfrm>
            <a:off x="6500826" y="5715016"/>
            <a:ext cx="85725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85000" lnSpcReduction="1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Содержимое 2"/>
          <p:cNvSpPr txBox="1">
            <a:spLocks/>
          </p:cNvSpPr>
          <p:nvPr/>
        </p:nvSpPr>
        <p:spPr>
          <a:xfrm>
            <a:off x="7858148" y="5715016"/>
            <a:ext cx="50006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 fontScale="92500" lnSpcReduction="20000"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" name="Рисунок 29" descr="да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4929198"/>
            <a:ext cx="714380" cy="642942"/>
          </a:xfrm>
          <a:prstGeom prst="rect">
            <a:avLst/>
          </a:prstGeom>
        </p:spPr>
      </p:pic>
      <p:pic>
        <p:nvPicPr>
          <p:cNvPr id="31" name="Рисунок 30" descr="нет.gif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6710" y="4929198"/>
            <a:ext cx="642942" cy="642942"/>
          </a:xfrm>
          <a:prstGeom prst="rect">
            <a:avLst/>
          </a:prstGeom>
        </p:spPr>
      </p:pic>
      <p:sp>
        <p:nvSpPr>
          <p:cNvPr id="32" name="Содержимое 2"/>
          <p:cNvSpPr txBox="1">
            <a:spLocks/>
          </p:cNvSpPr>
          <p:nvPr/>
        </p:nvSpPr>
        <p:spPr>
          <a:xfrm>
            <a:off x="3143240" y="4357694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lvl="0" indent="-274320">
              <a:buClr>
                <a:schemeClr val="accent1"/>
              </a:buClr>
              <a:buSzPct val="80000"/>
              <a:defRPr/>
            </a:pP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a.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… Andes </a:t>
            </a:r>
            <a:endParaRPr kumimoji="0" lang="ru-RU" sz="24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Содержимое 2"/>
          <p:cNvSpPr txBox="1">
            <a:spLocks/>
          </p:cNvSpPr>
          <p:nvPr/>
        </p:nvSpPr>
        <p:spPr>
          <a:xfrm>
            <a:off x="3143240" y="5000636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lvl="0" indent="-274320">
              <a:buClr>
                <a:schemeClr val="accent1"/>
              </a:buClr>
              <a:buSzPct val="80000"/>
              <a:defRPr/>
            </a:pP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b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 Cordillera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Содержимое 2"/>
          <p:cNvSpPr txBox="1">
            <a:spLocks/>
          </p:cNvSpPr>
          <p:nvPr/>
        </p:nvSpPr>
        <p:spPr>
          <a:xfrm>
            <a:off x="3143240" y="5643578"/>
            <a:ext cx="3000396" cy="428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lvl="0" indent="-274320">
              <a:buClr>
                <a:schemeClr val="accent1"/>
              </a:buClr>
              <a:buSzPct val="80000"/>
              <a:defRPr/>
            </a:pPr>
            <a:r>
              <a:rPr lang="en-US" sz="2000" b="1" u="sng" kern="0" noProof="0" dirty="0" smtClean="0">
                <a:solidFill>
                  <a:schemeClr val="accent1">
                    <a:lumMod val="10000"/>
                  </a:schemeClr>
                </a:solidFill>
              </a:rPr>
              <a:t>c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1" u="sng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… </a:t>
            </a:r>
            <a:r>
              <a:rPr lang="en-US" sz="2000" b="1" u="sng" kern="0" dirty="0" smtClean="0">
                <a:solidFill>
                  <a:schemeClr val="accent1">
                    <a:lumMod val="10000"/>
                  </a:schemeClr>
                </a:solidFill>
              </a:rPr>
              <a:t>Altai</a:t>
            </a:r>
            <a:r>
              <a:rPr kumimoji="0" lang="en-US" sz="2000" b="1" u="sng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1" u="sng" strike="noStrike" kern="0" cap="none" spc="0" normalizeH="0" baseline="0" noProof="0" dirty="0">
              <a:ln>
                <a:noFill/>
              </a:ln>
              <a:solidFill>
                <a:schemeClr val="accent1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Прямоугольник 22">
            <a:hlinkClick r:id="rId10" action="ppaction://hlinksldjump"/>
          </p:cNvPr>
          <p:cNvSpPr/>
          <p:nvPr/>
        </p:nvSpPr>
        <p:spPr>
          <a:xfrm>
            <a:off x="7500958" y="500042"/>
            <a:ext cx="42862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3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2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" dur="2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2" grpId="0" animBg="1"/>
      <p:bldP spid="32" grpId="0" animBg="1"/>
      <p:bldP spid="32" grpId="1" animBg="1"/>
      <p:bldP spid="33" grpId="0" build="allAtOnce" animBg="1"/>
      <p:bldP spid="34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Exercise 2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1500174"/>
            <a:ext cx="7286676" cy="42862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Use the, - (no article)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Содержимое 2"/>
          <p:cNvSpPr>
            <a:spLocks noGrp="1"/>
          </p:cNvSpPr>
          <p:nvPr>
            <p:ph idx="1"/>
          </p:nvPr>
        </p:nvSpPr>
        <p:spPr>
          <a:xfrm>
            <a:off x="1785918" y="2357430"/>
            <a:ext cx="685776" cy="614353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en-US" b="1" u="sng" dirty="0" smtClean="0">
                <a:solidFill>
                  <a:schemeClr val="accent4">
                    <a:lumMod val="50000"/>
                  </a:schemeClr>
                </a:solidFill>
              </a:rPr>
              <a:t>1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3000364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dirty="0" smtClean="0">
                <a:solidFill>
                  <a:schemeClr val="accent4">
                    <a:lumMod val="50000"/>
                  </a:schemeClr>
                </a:solidFill>
                <a:hlinkClick r:id="rId3" action="ppaction://hlinksldjump"/>
              </a:rPr>
              <a:t>2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4214810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4" action="ppaction://hlinksldjump"/>
              </a:rPr>
              <a:t>3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5429256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5" action="ppaction://hlinksldjump"/>
              </a:rPr>
              <a:t>4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6572264" y="2357430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noProof="0" dirty="0" smtClean="0">
                <a:solidFill>
                  <a:schemeClr val="accent6">
                    <a:lumMod val="50000"/>
                  </a:schemeClr>
                </a:solidFill>
                <a:hlinkClick r:id="rId6" action="ppaction://hlinksldjump"/>
              </a:rPr>
              <a:t>5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>
            <a:off x="3143240" y="5643578"/>
            <a:ext cx="1071570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accent4">
                    <a:lumMod val="50000"/>
                  </a:schemeClr>
                </a:solidFill>
              </a:rPr>
              <a:t>the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Содержимое 2"/>
          <p:cNvSpPr txBox="1">
            <a:spLocks/>
          </p:cNvSpPr>
          <p:nvPr/>
        </p:nvSpPr>
        <p:spPr>
          <a:xfrm>
            <a:off x="4929190" y="5643578"/>
            <a:ext cx="685776" cy="61435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45720" rIns="45720" anchor="t">
            <a:normAutofit/>
          </a:bodyPr>
          <a:lstStyle/>
          <a:p>
            <a:pPr marL="457200" marR="0" lvl="0" indent="-27432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 pitchFamily="18" charset="2"/>
              <a:buNone/>
              <a:tabLst/>
              <a:defRPr/>
            </a:pPr>
            <a:r>
              <a:rPr lang="en-US" sz="2800" b="1" kern="0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3429000"/>
            <a:ext cx="7286676" cy="785818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39000" dist="25400" dir="5400000">
              <a:srgbClr val="1A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200" b="1" dirty="0" smtClean="0">
                <a:solidFill>
                  <a:schemeClr val="accent6">
                    <a:lumMod val="75000"/>
                  </a:schemeClr>
                </a:solidFill>
              </a:rPr>
              <a:t>1. … Atlantic Ocean is between Africa and America.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4" name="Рисунок 23" descr="да.g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802" y="4429132"/>
            <a:ext cx="1190633" cy="1071570"/>
          </a:xfrm>
          <a:prstGeom prst="rect">
            <a:avLst/>
          </a:prstGeom>
        </p:spPr>
      </p:pic>
      <p:pic>
        <p:nvPicPr>
          <p:cNvPr id="26" name="Рисунок 25" descr="нет.gif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86314" y="4429132"/>
            <a:ext cx="1071567" cy="1071567"/>
          </a:xfrm>
          <a:prstGeom prst="rect">
            <a:avLst/>
          </a:prstGeom>
        </p:spPr>
      </p:pic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>
            <a:off x="7500958" y="500042"/>
            <a:ext cx="428628" cy="357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rnival">
  <a:themeElements>
    <a:clrScheme name="Другая 1">
      <a:dk1>
        <a:sysClr val="windowText" lastClr="000000"/>
      </a:dk1>
      <a:lt1>
        <a:sysClr val="window" lastClr="FFFFFF"/>
      </a:lt1>
      <a:dk2>
        <a:srgbClr val="2A2D6C"/>
      </a:dk2>
      <a:lt2>
        <a:srgbClr val="C0FAE0"/>
      </a:lt2>
      <a:accent1>
        <a:srgbClr val="C0FAE0"/>
      </a:accent1>
      <a:accent2>
        <a:srgbClr val="05502F"/>
      </a:accent2>
      <a:accent3>
        <a:srgbClr val="81F5C2"/>
      </a:accent3>
      <a:accent4>
        <a:srgbClr val="087847"/>
      </a:accent4>
      <a:accent5>
        <a:srgbClr val="FFFFFF"/>
      </a:accent5>
      <a:accent6>
        <a:srgbClr val="42F0A3"/>
      </a:accent6>
      <a:hlink>
        <a:srgbClr val="05502F"/>
      </a:hlink>
      <a:folHlink>
        <a:srgbClr val="0CA15F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Carnival</Template>
  <TotalTime>276</TotalTime>
  <Words>490</Words>
  <Application>Microsoft Office PowerPoint</Application>
  <PresentationFormat>Экран (4:3)</PresentationFormat>
  <Paragraphs>152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Carnival</vt:lpstr>
      <vt:lpstr>К УМК К. Кауфман, М. Кауфман «Happy English7.ru»</vt:lpstr>
      <vt:lpstr>Слайд 2</vt:lpstr>
      <vt:lpstr>The Article</vt:lpstr>
      <vt:lpstr>Exercise 1</vt:lpstr>
      <vt:lpstr>Exercise 1 </vt:lpstr>
      <vt:lpstr>Exercise 1</vt:lpstr>
      <vt:lpstr>Exercise 1</vt:lpstr>
      <vt:lpstr>Exercise 1</vt:lpstr>
      <vt:lpstr>Exercise 2</vt:lpstr>
      <vt:lpstr>Exercise 2</vt:lpstr>
      <vt:lpstr>Exercise 2</vt:lpstr>
      <vt:lpstr>Exercise 2</vt:lpstr>
      <vt:lpstr>Exercise 2</vt:lpstr>
      <vt:lpstr>Информационные ресурсы</vt:lpstr>
      <vt:lpstr>Артикль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31</cp:revision>
  <dcterms:created xsi:type="dcterms:W3CDTF">2010-07-07T14:36:01Z</dcterms:created>
  <dcterms:modified xsi:type="dcterms:W3CDTF">2011-01-05T14:54:47Z</dcterms:modified>
</cp:coreProperties>
</file>